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71" r:id="rId5"/>
    <p:sldId id="272" r:id="rId6"/>
    <p:sldId id="275" r:id="rId7"/>
    <p:sldId id="276" r:id="rId8"/>
    <p:sldId id="257" r:id="rId9"/>
    <p:sldId id="273" r:id="rId10"/>
    <p:sldId id="258" r:id="rId11"/>
    <p:sldId id="259" r:id="rId12"/>
    <p:sldId id="260" r:id="rId13"/>
    <p:sldId id="262" r:id="rId14"/>
    <p:sldId id="277" r:id="rId15"/>
    <p:sldId id="278" r:id="rId16"/>
    <p:sldId id="280" r:id="rId17"/>
    <p:sldId id="281" r:id="rId18"/>
    <p:sldId id="263" r:id="rId19"/>
    <p:sldId id="264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C47F-79A5-40CD-A3A6-62C7663366C6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1438-35C0-42B0-8773-58BE9D79C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AC90-3C88-4A29-8042-00C2D0C640C3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2487-3AAB-4F8D-8855-12E813654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80D5-4293-4D64-A4C4-0982A60918B1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BADA-9B29-4D2C-9231-996545422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4015-A8C7-4E88-9E93-4C30FB648790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7172-7998-4787-AD8A-ABD2DD4F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1690-37B2-4F3C-8AD4-5A294F389FF4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31E6-4297-4772-BBFC-72568A8C4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4C99-E1FE-4DB9-97D0-C6CCD93E31F3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772B-006C-4207-B3C6-42A15F537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09DC-4D97-4968-94B0-3856361B7CB4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FC9C-48CD-4AEF-AF19-FA1F43B5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588F-59C4-4B6B-A9E1-314D47735741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11E1-9DE4-42D2-B63B-3EAB80580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D420-368C-4295-86E5-F98E750F6C38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4825-5ECF-4DA9-A529-61D4154C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B4E0-52F4-4BB1-9CEF-5E5CD204F677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98F6-63CC-4ECE-8281-723F30CDA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A715-5AEE-456C-8A89-AF46FB054955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5853-476F-4B64-BF7F-FBE95C20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51675-A68D-424A-A33C-11805AA9530A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20869C-8657-446E-A91F-03894FD3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46" r:id="rId9"/>
    <p:sldLayoutId id="2147483737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9&amp;text=%D1%81%D0%B0%D0%B1%D0%B0%D0%BD%D1%82%D1%83%D0%B9%20%D0%BA%D0%B0%D1%80%D1%82%D0%B8%D0%BD%D0%BA%D0%B8&amp;fp=29&amp;pos=891&amp;uinfo=ww-1263-wh-929-fw-1038-fh-598-pd-1&amp;rpt=simage&amp;img_url=http://vvs-syzran.ru/uploads/posts/2012-06/thumbs/1340109265_p1060769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714488"/>
            <a:ext cx="4027362" cy="28575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Знакомство</a:t>
            </a:r>
            <a:b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с татарским </a:t>
            </a:r>
            <a:b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бытом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smtClean="0"/>
              <a:t>.</a:t>
            </a:r>
          </a:p>
        </p:txBody>
      </p:sp>
      <p:pic>
        <p:nvPicPr>
          <p:cNvPr id="13315" name="Picture 3" descr="C:\Users\1\Desktop\работа\татары\tat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38163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42938" y="214290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МБДОУ  «Ленинский детский сад»</a:t>
            </a:r>
            <a:endParaRPr lang="ru-RU" sz="2400" b="1" dirty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786313" y="5286375"/>
            <a:ext cx="407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Подготовила: воспитатель </a:t>
            </a:r>
            <a:r>
              <a:rPr lang="ru-RU" b="1" dirty="0" err="1" smtClean="0">
                <a:latin typeface="Constantia" pitchFamily="18" charset="0"/>
                <a:cs typeface="Times New Roman" pitchFamily="18" charset="0"/>
              </a:rPr>
              <a:t>Танцерева</a:t>
            </a: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 Т.А.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1\Desktop\работа\татары\0729c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3857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/>
              <a:t>Головные уборы: </a:t>
            </a:r>
            <a:br>
              <a:rPr lang="ru-RU" sz="4400" b="1" dirty="0" smtClean="0"/>
            </a:br>
            <a:r>
              <a:rPr lang="ru-RU" sz="4400" b="1" dirty="0" smtClean="0"/>
              <a:t>тюбетейка, платок, калфак.</a:t>
            </a:r>
            <a:endParaRPr lang="ru-RU" sz="4400" b="1" dirty="0"/>
          </a:p>
        </p:txBody>
      </p:sp>
      <p:pic>
        <p:nvPicPr>
          <p:cNvPr id="27651" name="Picture 4" descr="C:\Users\1\Desktop\работа\татары\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916113"/>
            <a:ext cx="2857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www.svadebnyigu.ru/netcat_files/1080_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716338"/>
            <a:ext cx="4752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 smtClean="0"/>
              <a:t>Татарские украшения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1\Desktop\работа\татары\70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29075"/>
            <a:ext cx="3600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1\Desktop\работа\татары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1\Desktop\работа\татары\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196975"/>
            <a:ext cx="36718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1\Desktop\работа\татары\imgB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025900"/>
            <a:ext cx="20161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 smtClean="0"/>
              <a:t>Татарская обувь: читек, ичиги.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1\Desktop\работа\татары\74670776_3453311_0000b8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99573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1\Desktop\работа\татары\dscn0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78618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1\Desktop\работа\татары\ichi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341438"/>
            <a:ext cx="364331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1\Desktop\работа\татары\19216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48088"/>
            <a:ext cx="309562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C:\Users\1\Desktop\работа\татары\20140907191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5285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Реклама чая : Funf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92150"/>
            <a:ext cx="3935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Казан татар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25538"/>
            <a:ext cx="38449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/>
              <a:t>Посуда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1000125"/>
            <a:ext cx="28575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российской Сибири большинство татар являются мусульманами-суннитами, и на сегодняшний день наш религиозный центр находится в городе Уфе. </a:t>
            </a:r>
          </a:p>
          <a:p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Почти в каждом ауле или юртах есть свои мечети.</a:t>
            </a:r>
          </a:p>
        </p:txBody>
      </p:sp>
      <p:pic>
        <p:nvPicPr>
          <p:cNvPr id="31746" name="Picture 3" descr="http://www.tourprom.ru/site_media/images/poiphoto/cache/24fcb69a6c83t_1_w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14438"/>
            <a:ext cx="5500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143932" cy="7246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Самыми главными и широко отмечаемыми праздниками считаются Курбан-байрам и Ураза-рамазан.</a:t>
            </a:r>
            <a:endParaRPr lang="ru-RU" sz="2400" b="1" dirty="0"/>
          </a:p>
        </p:txBody>
      </p:sp>
      <p:pic>
        <p:nvPicPr>
          <p:cNvPr id="32770" name="Picture 4" descr="http://www.playcast.ru/uploads/2014/07/26/9343321.jpg"/>
          <p:cNvPicPr>
            <a:picLocks noChangeAspect="1" noChangeArrowheads="1"/>
          </p:cNvPicPr>
          <p:nvPr/>
        </p:nvPicPr>
        <p:blipFill>
          <a:blip r:embed="rId2"/>
          <a:srcRect l="3125" t="5128" r="5208" b="16666"/>
          <a:stretch>
            <a:fillRect/>
          </a:stretch>
        </p:blipFill>
        <p:spPr bwMode="auto">
          <a:xfrm>
            <a:off x="714375" y="1500188"/>
            <a:ext cx="7858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251520" y="260648"/>
            <a:ext cx="2150740" cy="222386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vmeste-mir.ru/content/uploads/11/1341232162_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429000"/>
            <a:ext cx="4032448" cy="321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2928938" y="428625"/>
            <a:ext cx="6000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algn="just"/>
            <a:r>
              <a:rPr lang="ru-RU" sz="2400" b="1" i="1">
                <a:solidFill>
                  <a:schemeClr val="accent1"/>
                </a:solidFill>
                <a:cs typeface="Arial" charset="0"/>
              </a:rPr>
              <a:t>Раньше Сабантуй праздновали в честь начала весенних полевых работ (в конце апреля), теперь же - в честь их окончания (в июне).</a:t>
            </a:r>
            <a:endParaRPr lang="ru-RU" sz="2400" b="1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algn="just"/>
            <a:r>
              <a:rPr lang="ru-RU" sz="2400" b="1" i="1">
                <a:solidFill>
                  <a:schemeClr val="accent1"/>
                </a:solidFill>
                <a:cs typeface="Arial" charset="0"/>
              </a:rPr>
              <a:t>Сабантуй состоял из различных обрядов, которые совершались ранней весной - с первого таяния снега и до начала сева. </a:t>
            </a:r>
          </a:p>
        </p:txBody>
      </p:sp>
      <p:pic>
        <p:nvPicPr>
          <p:cNvPr id="7" name="Picture 6" descr="http://ic.pics.livejournal.com/shri_boomer/19849180/129567/129567_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429000"/>
            <a:ext cx="4106736" cy="3248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75" y="1143000"/>
            <a:ext cx="78581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своей пище сибирские татары предпочитают использовать в основном мясные (свинину, лосятину, крольчатину и птицу) и молочные (айран, сливки, масло, сыры и творог) продукты.</a:t>
            </a:r>
          </a:p>
          <a:p>
            <a:pPr eaLnBrk="0" hangingPunct="0"/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Огромной популярностью пользуются супы. Сейчас посетители модных татарских ресторанов с удовольствием заказывают шурпу или весьма своеобразный мучной суп, а также национальные первые блюда из пшена, риса или рыбы.</a:t>
            </a:r>
          </a:p>
          <a:p>
            <a:pPr eaLnBrk="0" hangingPunct="0"/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Традиционные каши на основе молока или воды готовятся с добавлением ячменя или овса.</a:t>
            </a:r>
          </a:p>
          <a:p>
            <a:pPr eaLnBrk="0" hangingPunct="0"/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Татары – известные любители мучного. При первой же возможности стоит попробовать их лепешки, пироги.</a:t>
            </a: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-714375" y="285750"/>
            <a:ext cx="1035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Татарские национальные блюда: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плов, шурпа, эчпочмак, чак-чак, </a:t>
            </a:r>
            <a:r>
              <a:rPr lang="ru-RU" sz="27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бэлиш</a:t>
            </a:r>
            <a:r>
              <a:rPr lang="ru-RU" sz="2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tatdish.ru/images/onmain/big_echpoch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357313"/>
            <a:ext cx="30591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www.tatdish.ru/images/onmain/big_pl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30591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www.tatdish.ru/images/onmain/big_shur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1357313"/>
            <a:ext cx="30591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C:\Users\1\Desktop\работа\татары\61fd1a29f4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433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C:\Users\1\Desktop\работа\татары\peremeG4jp_4791336_113888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143375"/>
            <a:ext cx="31273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Музыкакльные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инструменты татар: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кубыз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мандолина, гармонь-тальянка.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1\Desktop\работа\татары\P3091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24479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1\Desktop\работа\татары\350_1386681829_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928813"/>
            <a:ext cx="33416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1\Desktop\работа\татары\damascus_mandolina_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71750"/>
            <a:ext cx="18891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Тульская Гармонь ГАРМОНЬ Заказная - в музыкальном магазине Музыкальный баз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617913"/>
            <a:ext cx="34178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algn="ctr"/>
            <a:r>
              <a:rPr lang="ru-RU" sz="4400" b="1" smtClean="0"/>
              <a:t>История татарского народа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285875"/>
            <a:ext cx="4786313" cy="50387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Татары представляют собой народность, которая густо населяет всю Россию. За пределами страны они встречаются в Казахстане и Средней Азии.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/>
                </a:solidFill>
              </a:rPr>
              <a:t>Татары, постоянно проживающие в Сибири, а также те, которые населяют Приуралье и Поволжье, разговаривают на собственном татарском языке.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8435" name="Рисунок 3" descr="татары сибирски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</a:t>
            </a:r>
            <a:br>
              <a:rPr lang="ru-RU" b="1" dirty="0" smtClean="0"/>
            </a:br>
            <a:r>
              <a:rPr lang="ru-RU" b="1" dirty="0" smtClean="0"/>
              <a:t>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now.ru/img/679000/679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53578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571625" y="785813"/>
            <a:ext cx="5500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Constantia" pitchFamily="18" charset="0"/>
              </a:rPr>
              <a:t>Татарский аул</a:t>
            </a: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786438" y="1571625"/>
            <a:ext cx="25003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Constantia" pitchFamily="18" charset="0"/>
              </a:rPr>
              <a:t>Свои селения сибирские татары называли аулами.</a:t>
            </a:r>
          </a:p>
          <a:p>
            <a:r>
              <a:rPr lang="ru-RU" sz="2400" b="1">
                <a:solidFill>
                  <a:schemeClr val="accent2"/>
                </a:solidFill>
                <a:latin typeface="Constantia" pitchFamily="18" charset="0"/>
              </a:rPr>
              <a:t>Татарские деревни обычно располагались около рек или озёр.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214313" y="714375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Constantia" pitchFamily="18" charset="0"/>
              </a:rPr>
              <a:t>В старину в качестве жилищ у сибирских татар были землянки и полуземлянки. Так же были известны наземные срубные постройки, глинобитные, дерновые и кирпичные жилища.                                                                                                                                                          Срубные юрты были низкими, имели небольшие двери, в которые пролезали на корточках. Окон не делали, а дневной свет проникал через отверстие в плоской земляной крыше. </a:t>
            </a:r>
          </a:p>
        </p:txBody>
      </p:sp>
      <p:pic>
        <p:nvPicPr>
          <p:cNvPr id="5" name="Picture 7" descr="http://lh5.googleusercontent.com/-mYSXYoZRT1c/UGRt2iJ2UVI/AAAAAAAAB5I/JjAiw9ypbbA/s800/SURO1982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00375"/>
            <a:ext cx="3987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kidsoft.ru/arch-2005/files/web_design/wd_24/images/bit_ghilish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068638"/>
            <a:ext cx="44354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1\Desktop\работа\татары\urt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44640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1\Desktop\работа\татары\0_385b1_e23127d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571875"/>
            <a:ext cx="46085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5429250" y="114300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Constantia" pitchFamily="18" charset="0"/>
              </a:rPr>
              <a:t>войлочная юрта</a:t>
            </a: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357188" y="4398963"/>
            <a:ext cx="3571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Constantia" pitchFamily="18" charset="0"/>
              </a:rPr>
              <a:t>Позднее стали строить деревянные дома по русским образцам.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ytimg.com/vi/KQvpO2sMkP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285875"/>
            <a:ext cx="4819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4313" y="1214438"/>
            <a:ext cx="3929062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Constantia" pitchFamily="18" charset="0"/>
              </a:rPr>
              <a:t>В связи с обилием рыбы, рыболовство было прибыльным занятием для многих групп сибирских татар. Большую часть рыбы продавали зимой в мороженом виде на городских базарах и ярмарках.</a:t>
            </a:r>
          </a:p>
          <a:p>
            <a:r>
              <a:rPr lang="ru-RU" sz="2400" b="1">
                <a:solidFill>
                  <a:schemeClr val="accent1"/>
                </a:solidFill>
                <a:latin typeface="Constantia" pitchFamily="18" charset="0"/>
              </a:rPr>
              <a:t> Ловили щуку, карася, окуня, линя, чебака, язя, налима, муксуна, нельму, осетра, стерлядь и других. </a:t>
            </a:r>
          </a:p>
          <a:p>
            <a:endParaRPr lang="ru-RU" sz="2000" b="1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1285875" y="428625"/>
            <a:ext cx="6143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Constantia" pitchFamily="18" charset="0"/>
              </a:rPr>
              <a:t>Рыболовство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57188" y="1357313"/>
            <a:ext cx="342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Constantia" pitchFamily="18" charset="0"/>
              </a:rPr>
              <a:t>Разводили крупный</a:t>
            </a:r>
          </a:p>
          <a:p>
            <a:r>
              <a:rPr lang="ru-RU" sz="2400" b="1">
                <a:solidFill>
                  <a:schemeClr val="accent1"/>
                </a:solidFill>
                <a:latin typeface="Constantia" pitchFamily="18" charset="0"/>
              </a:rPr>
              <a:t>рогатый скот и лошадей, а также овец.</a:t>
            </a:r>
          </a:p>
        </p:txBody>
      </p:sp>
      <p:pic>
        <p:nvPicPr>
          <p:cNvPr id="24578" name="Picture 2" descr="http://www.myaso-portal.ru.opt-images.1c-bitrix-cdn.ru/upload/iblock/a57/v-tuve-budut-sozdany-etnokulturnye-zapovedniki-podderzhivayushchie-kochevoe-skotovodstvo_detail.jpeg?144862426627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642938"/>
            <a:ext cx="4429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s://im3-tub-ru.yandex.net/i?id=4c9e2b488a14cd00783000904800247d&amp;n=33&amp;h=215&amp;w=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714750"/>
            <a:ext cx="3714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www.metod-kopilka.ru/images/doc/55/58546/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43878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Национальный костюм:</a:t>
            </a:r>
          </a:p>
        </p:txBody>
      </p:sp>
      <p:pic>
        <p:nvPicPr>
          <p:cNvPr id="25602" name="Picture 3" descr="C:\Users\1\Desktop\работа\татары\tat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85938"/>
            <a:ext cx="3105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1\Desktop\работа\татары\fda4dee59b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5000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3906" t="14490" r="7813" b="10509"/>
          <a:stretch>
            <a:fillRect/>
          </a:stretch>
        </p:blipFill>
        <p:spPr bwMode="auto">
          <a:xfrm>
            <a:off x="357188" y="785813"/>
            <a:ext cx="85010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403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Знакомство  с татарским  бытом</vt:lpstr>
      <vt:lpstr>История татарского народа</vt:lpstr>
      <vt:lpstr>Слайд 3</vt:lpstr>
      <vt:lpstr>Слайд 4</vt:lpstr>
      <vt:lpstr>Слайд 5</vt:lpstr>
      <vt:lpstr>Слайд 6</vt:lpstr>
      <vt:lpstr>Слайд 7</vt:lpstr>
      <vt:lpstr>Национальный костюм:</vt:lpstr>
      <vt:lpstr>Слайд 9</vt:lpstr>
      <vt:lpstr>Головные уборы:  тюбетейка, платок, калфак.</vt:lpstr>
      <vt:lpstr>Татарские украшения </vt:lpstr>
      <vt:lpstr>Татарская обувь: читек, ичиги. </vt:lpstr>
      <vt:lpstr>Посуда </vt:lpstr>
      <vt:lpstr>Слайд 14</vt:lpstr>
      <vt:lpstr>Самыми главными и широко отмечаемыми праздниками считаются Курбан-байрам и Ураза-рамазан.</vt:lpstr>
      <vt:lpstr>Слайд 16</vt:lpstr>
      <vt:lpstr>Слайд 17</vt:lpstr>
      <vt:lpstr>     плов, шурпа, эчпочмак, чак-чак, бэлиш  </vt:lpstr>
      <vt:lpstr>Музыкакльные инструменты татар: кубыз, курай, мандолина, гармонь-тальянка.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НАЦИОНАЛЬНОСТЬ:</dc:title>
  <dc:creator>Дима</dc:creator>
  <cp:lastModifiedBy>7</cp:lastModifiedBy>
  <cp:revision>45</cp:revision>
  <dcterms:created xsi:type="dcterms:W3CDTF">2015-02-07T07:07:45Z</dcterms:created>
  <dcterms:modified xsi:type="dcterms:W3CDTF">2021-04-08T03:23:29Z</dcterms:modified>
</cp:coreProperties>
</file>